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7"/>
  </p:notesMasterIdLst>
  <p:sldIdLst>
    <p:sldId id="284" r:id="rId2"/>
    <p:sldId id="354" r:id="rId3"/>
    <p:sldId id="371" r:id="rId4"/>
    <p:sldId id="402" r:id="rId5"/>
    <p:sldId id="347" r:id="rId6"/>
    <p:sldId id="403" r:id="rId7"/>
    <p:sldId id="387" r:id="rId8"/>
    <p:sldId id="388" r:id="rId9"/>
    <p:sldId id="396" r:id="rId10"/>
    <p:sldId id="404" r:id="rId11"/>
    <p:sldId id="389" r:id="rId12"/>
    <p:sldId id="397" r:id="rId13"/>
    <p:sldId id="419" r:id="rId14"/>
    <p:sldId id="390" r:id="rId15"/>
    <p:sldId id="398" r:id="rId16"/>
    <p:sldId id="405" r:id="rId17"/>
    <p:sldId id="391" r:id="rId18"/>
    <p:sldId id="399" r:id="rId19"/>
    <p:sldId id="392" r:id="rId20"/>
    <p:sldId id="400" r:id="rId21"/>
    <p:sldId id="393" r:id="rId22"/>
    <p:sldId id="401" r:id="rId23"/>
    <p:sldId id="406" r:id="rId24"/>
    <p:sldId id="407" r:id="rId25"/>
    <p:sldId id="408" r:id="rId26"/>
    <p:sldId id="411" r:id="rId27"/>
    <p:sldId id="412" r:id="rId28"/>
    <p:sldId id="413" r:id="rId29"/>
    <p:sldId id="414" r:id="rId30"/>
    <p:sldId id="394" r:id="rId31"/>
    <p:sldId id="395" r:id="rId32"/>
    <p:sldId id="416" r:id="rId33"/>
    <p:sldId id="415" r:id="rId34"/>
    <p:sldId id="417" r:id="rId35"/>
    <p:sldId id="418" r:id="rId36"/>
  </p:sldIdLst>
  <p:sldSz cx="12192000" cy="6858000"/>
  <p:notesSz cx="10020300" cy="68881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CA2"/>
    <a:srgbClr val="FF99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941" autoAdjust="0"/>
    <p:restoredTop sz="97706" autoAdjust="0"/>
  </p:normalViewPr>
  <p:slideViewPr>
    <p:cSldViewPr snapToGrid="0">
      <p:cViewPr varScale="1">
        <p:scale>
          <a:sx n="194" d="100"/>
          <a:sy n="194" d="100"/>
        </p:scale>
        <p:origin x="200" y="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42129" cy="34560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75852" y="0"/>
            <a:ext cx="4342129" cy="34560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0803D3A9-FB13-419A-BF6C-27FB3FC6BC5B}" type="datetimeFigureOut">
              <a:rPr lang="en-AU" smtClean="0"/>
              <a:t>2/9/20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3850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2031" y="3314929"/>
            <a:ext cx="8016239" cy="2712214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42560"/>
            <a:ext cx="4342129" cy="34560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75852" y="6542560"/>
            <a:ext cx="4342129" cy="34560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AFD46A8-A79F-45BF-8213-BC25846E93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106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46A8-A79F-45BF-8213-BC25846E932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56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46A8-A79F-45BF-8213-BC25846E932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908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46A8-A79F-45BF-8213-BC25846E932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892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6C8FE5-422C-44A3-A03F-DC3BD23259BD}"/>
              </a:ext>
            </a:extLst>
          </p:cNvPr>
          <p:cNvGrpSpPr/>
          <p:nvPr userDrawn="1"/>
        </p:nvGrpSpPr>
        <p:grpSpPr>
          <a:xfrm>
            <a:off x="-42631" y="-12700"/>
            <a:ext cx="12234631" cy="6913587"/>
            <a:chOff x="-42631" y="-12700"/>
            <a:chExt cx="12234631" cy="69135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564B7CC-DBF8-4B14-8B17-520BED4CD27F}"/>
                </a:ext>
              </a:extLst>
            </p:cNvPr>
            <p:cNvGrpSpPr/>
            <p:nvPr userDrawn="1"/>
          </p:nvGrpSpPr>
          <p:grpSpPr>
            <a:xfrm>
              <a:off x="-42631" y="-12700"/>
              <a:ext cx="12234631" cy="6913587"/>
              <a:chOff x="-42631" y="-12700"/>
              <a:chExt cx="12234631" cy="691358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C88588-EA68-4505-89BB-5DCE41F968C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-42631" y="-12700"/>
                <a:ext cx="12234631" cy="6913587"/>
                <a:chOff x="-31973" y="-55587"/>
                <a:chExt cx="9175973" cy="6913587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0" y="1052736"/>
                  <a:ext cx="9144000" cy="288032"/>
                </a:xfrm>
                <a:prstGeom prst="line">
                  <a:avLst/>
                </a:prstGeom>
                <a:ln w="101600">
                  <a:solidFill>
                    <a:srgbClr val="D60C8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0" y="4941168"/>
                  <a:ext cx="9144000" cy="648072"/>
                </a:xfrm>
                <a:prstGeom prst="line">
                  <a:avLst/>
                </a:prstGeom>
                <a:ln w="101600">
                  <a:solidFill>
                    <a:srgbClr val="D60C8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-2654" y="332656"/>
                  <a:ext cx="9146654" cy="648072"/>
                </a:xfrm>
                <a:prstGeom prst="line">
                  <a:avLst/>
                </a:prstGeom>
                <a:ln w="101600">
                  <a:solidFill>
                    <a:srgbClr val="D60C8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-2654" y="800708"/>
                  <a:ext cx="9144000" cy="252028"/>
                </a:xfrm>
                <a:prstGeom prst="line">
                  <a:avLst/>
                </a:prstGeom>
                <a:ln w="101600">
                  <a:solidFill>
                    <a:srgbClr val="D60C8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-2654" y="4221088"/>
                  <a:ext cx="9144000" cy="360040"/>
                </a:xfrm>
                <a:prstGeom prst="line">
                  <a:avLst/>
                </a:prstGeom>
                <a:ln w="101600">
                  <a:solidFill>
                    <a:srgbClr val="D60C8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-31973" y="4753558"/>
                  <a:ext cx="9175973" cy="511646"/>
                </a:xfrm>
                <a:prstGeom prst="line">
                  <a:avLst/>
                </a:prstGeom>
                <a:ln w="101600">
                  <a:solidFill>
                    <a:srgbClr val="D60C8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Freeform 16"/>
                <p:cNvSpPr/>
                <p:nvPr/>
              </p:nvSpPr>
              <p:spPr>
                <a:xfrm>
                  <a:off x="0" y="-55587"/>
                  <a:ext cx="9144000" cy="676275"/>
                </a:xfrm>
                <a:custGeom>
                  <a:avLst/>
                  <a:gdLst>
                    <a:gd name="connsiteX0" fmla="*/ 0 w 9153525"/>
                    <a:gd name="connsiteY0" fmla="*/ 19050 h 676275"/>
                    <a:gd name="connsiteX1" fmla="*/ 0 w 9153525"/>
                    <a:gd name="connsiteY1" fmla="*/ 676275 h 676275"/>
                    <a:gd name="connsiteX2" fmla="*/ 9153525 w 9153525"/>
                    <a:gd name="connsiteY2" fmla="*/ 295275 h 676275"/>
                    <a:gd name="connsiteX3" fmla="*/ 9134475 w 9153525"/>
                    <a:gd name="connsiteY3" fmla="*/ 0 h 676275"/>
                    <a:gd name="connsiteX4" fmla="*/ 0 w 9153525"/>
                    <a:gd name="connsiteY4" fmla="*/ 19050 h 676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53525" h="676275">
                      <a:moveTo>
                        <a:pt x="0" y="19050"/>
                      </a:moveTo>
                      <a:lnTo>
                        <a:pt x="0" y="676275"/>
                      </a:lnTo>
                      <a:lnTo>
                        <a:pt x="9153525" y="295275"/>
                      </a:lnTo>
                      <a:lnTo>
                        <a:pt x="9134475" y="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rgbClr val="D60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80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-2654" y="5589240"/>
                  <a:ext cx="9144000" cy="1268760"/>
                </a:xfrm>
                <a:prstGeom prst="rect">
                  <a:avLst/>
                </a:prstGeom>
                <a:solidFill>
                  <a:srgbClr val="D60C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800"/>
                </a:p>
              </p:txBody>
            </p:sp>
          </p:grpSp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91F5B7C0-FC20-4AD0-A080-A302CD703542}"/>
                </a:ext>
              </a:extLst>
            </p:cNvPr>
            <p:cNvPicPr>
              <a:picLocks noChangeArrowheads="1"/>
            </p:cNvPicPr>
            <p:nvPr userDrawn="1"/>
          </p:nvPicPr>
          <p:blipFill rotWithShape="1">
            <a:blip r:embed="rId2">
              <a:clrChange>
                <a:clrFrom>
                  <a:srgbClr val="D40B8D"/>
                </a:clrFrom>
                <a:clrTo>
                  <a:srgbClr val="D40B8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12" t="87202" r="16138" b="1701"/>
            <a:stretch/>
          </p:blipFill>
          <p:spPr bwMode="auto">
            <a:xfrm>
              <a:off x="9898912" y="6107212"/>
              <a:ext cx="1858928" cy="498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28801"/>
            <a:ext cx="10363200" cy="1470025"/>
          </a:xfrm>
          <a:effectLst>
            <a:outerShdw blurRad="2667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>
                <a:solidFill>
                  <a:srgbClr val="5F6062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F746EF-4F71-45F4-AA83-B93A7384D902}" type="datetimeFigureOut">
              <a:rPr lang="en-AU" smtClean="0"/>
              <a:t>2/9/20</a:t>
            </a:fld>
            <a:endParaRPr lang="en-AU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EF87AD-1ED7-419D-A03C-DD8C7E4E8378}" type="slidenum">
              <a:rPr lang="en-AU" smtClean="0"/>
              <a:t>‹#›</a:t>
            </a:fld>
            <a:endParaRPr lang="en-AU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12285" y="3213100"/>
            <a:ext cx="10367433" cy="1187450"/>
          </a:xfrm>
        </p:spPr>
        <p:txBody>
          <a:bodyPr anchor="ctr" anchorCtr="0"/>
          <a:lstStyle>
            <a:lvl1pPr marL="0" indent="0" algn="ctr">
              <a:buNone/>
              <a:defRPr i="1">
                <a:solidFill>
                  <a:srgbClr val="D60C8C"/>
                </a:solidFill>
                <a:latin typeface="Calibri" panose="020F050202020403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50982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ECB91D-28FA-4853-8524-3A8FFEE68E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1052736"/>
          </a:xfrm>
          <a:solidFill>
            <a:srgbClr val="D60C8C"/>
          </a:solidFill>
        </p:spPr>
        <p:txBody>
          <a:bodyPr anchor="ctr" anchorCtr="0"/>
          <a:lstStyle>
            <a:lvl1pPr marL="355600" indent="0">
              <a:buNone/>
              <a:defRPr sz="40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340769"/>
            <a:ext cx="10959008" cy="4525963"/>
          </a:xfrm>
        </p:spPr>
        <p:txBody>
          <a:bodyPr/>
          <a:lstStyle>
            <a:lvl1pPr>
              <a:buClr>
                <a:srgbClr val="D60C8C"/>
              </a:buClr>
              <a:defRPr sz="2800" baseline="0">
                <a:solidFill>
                  <a:srgbClr val="5F6062"/>
                </a:solidFill>
                <a:latin typeface="Calibri" panose="020F0502020204030204" pitchFamily="34" charset="0"/>
              </a:defRPr>
            </a:lvl1pPr>
            <a:lvl2pPr>
              <a:buClr>
                <a:srgbClr val="D60C8C"/>
              </a:buClr>
              <a:defRPr sz="2400">
                <a:solidFill>
                  <a:srgbClr val="5F6062"/>
                </a:solidFill>
                <a:latin typeface="Calibri" panose="020F0502020204030204" pitchFamily="34" charset="0"/>
              </a:defRPr>
            </a:lvl2pPr>
            <a:lvl3pPr>
              <a:buClr>
                <a:srgbClr val="D60C8C"/>
              </a:buClr>
              <a:defRPr sz="2000">
                <a:solidFill>
                  <a:srgbClr val="5F6062"/>
                </a:solidFill>
                <a:latin typeface="Calibri" panose="020F0502020204030204" pitchFamily="34" charset="0"/>
              </a:defRPr>
            </a:lvl3pPr>
            <a:lvl4pPr>
              <a:buClr>
                <a:srgbClr val="D60C8C"/>
              </a:buClr>
              <a:defRPr sz="1800">
                <a:solidFill>
                  <a:srgbClr val="5F6062"/>
                </a:solidFill>
                <a:latin typeface="Calibri" panose="020F0502020204030204" pitchFamily="34" charset="0"/>
              </a:defRPr>
            </a:lvl4pPr>
            <a:lvl5pPr>
              <a:buClr>
                <a:srgbClr val="D60C8C"/>
              </a:buClr>
              <a:defRPr sz="1800">
                <a:solidFill>
                  <a:srgbClr val="5F6062"/>
                </a:solidFill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your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53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0066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36FE6FA-6D60-4F79-9DB1-2F803EF50935}" type="datetimeFigureOut">
              <a:rPr lang="en-US"/>
              <a:pPr>
                <a:defRPr/>
              </a:pPr>
              <a:t>9/2/20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B6DFE34-A392-4B4B-A33E-1FAF12A3A4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6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Unicode MS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Unicode MS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Unicode MS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Unicode MS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2BBF6D-9E35-4EAF-8D3A-3465D3939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411" y="1628801"/>
            <a:ext cx="10809767" cy="1470025"/>
          </a:xfrm>
        </p:spPr>
        <p:txBody>
          <a:bodyPr/>
          <a:lstStyle/>
          <a:p>
            <a:br>
              <a:rPr lang="en-AU" dirty="0"/>
            </a:br>
            <a:r>
              <a:rPr lang="en-AU" dirty="0"/>
              <a:t>  Back to basics </a:t>
            </a:r>
            <a:br>
              <a:rPr lang="en-AU" dirty="0"/>
            </a:br>
            <a:r>
              <a:rPr lang="en-AU" dirty="0"/>
              <a:t> Sales management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3BAD3-EE9A-4B6B-98AD-91726A5154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with Belinda Amis Wheaton</a:t>
            </a:r>
          </a:p>
        </p:txBody>
      </p:sp>
    </p:spTree>
    <p:extLst>
      <p:ext uri="{BB962C8B-B14F-4D97-AF65-F5344CB8AC3E}">
        <p14:creationId xmlns:p14="http://schemas.microsoft.com/office/powerpoint/2010/main" val="649536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B18478-B4DB-ED4B-AF00-8416BA89FE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ball no. 1 – </a:t>
            </a:r>
            <a:r>
              <a:rPr lang="en-US" sz="2800" dirty="0"/>
              <a:t>roster to suit required outcome outcome (target)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E2C85-4142-B24C-89ED-AB8C2A064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" y="1385741"/>
            <a:ext cx="6061435" cy="4987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00FFF-BDB1-6747-9A84-F2A966623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33" y="2004842"/>
            <a:ext cx="6318602" cy="38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9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0BA774-09AF-CB45-8B93-BCCD58338C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management ball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09E6F-1076-3E40-BA43-3C89085ACB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03" y="1051090"/>
            <a:ext cx="8697258" cy="5806910"/>
          </a:xfrm>
        </p:spPr>
      </p:pic>
    </p:spTree>
    <p:extLst>
      <p:ext uri="{BB962C8B-B14F-4D97-AF65-F5344CB8AC3E}">
        <p14:creationId xmlns:p14="http://schemas.microsoft.com/office/powerpoint/2010/main" val="116400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A63A0E-8055-454D-8C74-EC37ACCBE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Processes in place.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06588-4EF9-8541-A9B0-C554DDA61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496" y="1363077"/>
            <a:ext cx="10959008" cy="4131846"/>
          </a:xfrm>
        </p:spPr>
        <p:txBody>
          <a:bodyPr/>
          <a:lstStyle/>
          <a:p>
            <a:r>
              <a:rPr lang="en-AU" sz="2000" dirty="0"/>
              <a:t>GTKY.</a:t>
            </a:r>
          </a:p>
          <a:p>
            <a:r>
              <a:rPr lang="en-AU" sz="2000" dirty="0"/>
              <a:t>Price card.</a:t>
            </a:r>
          </a:p>
          <a:p>
            <a:r>
              <a:rPr lang="en-AU" sz="2000" dirty="0"/>
              <a:t>Member privileges.</a:t>
            </a:r>
          </a:p>
          <a:p>
            <a:r>
              <a:rPr lang="en-AU" sz="2000" dirty="0"/>
              <a:t>Current promotion.</a:t>
            </a:r>
          </a:p>
          <a:p>
            <a:r>
              <a:rPr lang="en-AU" sz="2000" dirty="0"/>
              <a:t>Shift slip.</a:t>
            </a:r>
          </a:p>
          <a:p>
            <a:r>
              <a:rPr lang="en-AU" sz="2000" dirty="0"/>
              <a:t>Velpic.</a:t>
            </a:r>
          </a:p>
          <a:p>
            <a:r>
              <a:rPr lang="en-AU" sz="2000" dirty="0"/>
              <a:t>Exerp.</a:t>
            </a:r>
          </a:p>
          <a:p>
            <a:r>
              <a:rPr lang="en-AU" sz="2000" dirty="0"/>
              <a:t>Qlik.</a:t>
            </a:r>
          </a:p>
          <a:p>
            <a:r>
              <a:rPr lang="en-AU" sz="2000" dirty="0"/>
              <a:t>Agillic.</a:t>
            </a:r>
          </a:p>
          <a:p>
            <a:r>
              <a:rPr lang="en-AU" sz="2000" dirty="0"/>
              <a:t>Intranet.</a:t>
            </a:r>
          </a:p>
          <a:p>
            <a:r>
              <a:rPr lang="en-AU" sz="2000" dirty="0"/>
              <a:t>Learn how to use  these tools</a:t>
            </a:r>
          </a:p>
          <a:p>
            <a:r>
              <a:rPr lang="en-AU" sz="2000" dirty="0"/>
              <a:t>Marketing calendar and planning. How many leads will you need this month to hit target?</a:t>
            </a:r>
          </a:p>
          <a:p>
            <a:pPr marL="0" indent="0">
              <a:buNone/>
            </a:pPr>
            <a:endParaRPr lang="en-AU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532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61E055-59F0-AE42-903B-D48808F00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Are YOU across them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35C67-BA98-0840-9212-FEDB1BAE5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496" y="1444464"/>
            <a:ext cx="10959008" cy="4525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You can’t lead your team on these processes if you are not up to speed. Can you tour, close, call, book appointments, self generate leads?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Having the skill do do all of these things will enable you to train and support your team effectively.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/>
              <a:t>Being able </a:t>
            </a:r>
            <a:r>
              <a:rPr lang="en-AU" dirty="0"/>
              <a:t>to lead generate internally and maximise every appointment and sale opportunity is more important now than ever.</a:t>
            </a:r>
          </a:p>
          <a:p>
            <a:pPr marL="0" indent="0">
              <a:buNone/>
            </a:pP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0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E9897A-0197-134B-9404-5FFE1B2E2B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 management ball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A9686-619C-9D4C-9D4C-2593211C9A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62" y="1341438"/>
            <a:ext cx="6730788" cy="4525962"/>
          </a:xfrm>
        </p:spPr>
      </p:pic>
    </p:spTree>
    <p:extLst>
      <p:ext uri="{BB962C8B-B14F-4D97-AF65-F5344CB8AC3E}">
        <p14:creationId xmlns:p14="http://schemas.microsoft.com/office/powerpoint/2010/main" val="233181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11538-9BDD-2C4D-8387-CAC5E3A63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MC KPI’s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A9EDB-DE57-0F4E-9E9D-ED827E108E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12A03-815B-054B-9996-E7868692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77" y="1806909"/>
            <a:ext cx="8812935" cy="32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11538-9BDD-2C4D-8387-CAC5E3A63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MC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A9EDB-DE57-0F4E-9E9D-ED827E108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8553" y="745621"/>
            <a:ext cx="5684362" cy="5702313"/>
          </a:xfrm>
        </p:spPr>
        <p:txBody>
          <a:bodyPr/>
          <a:lstStyle/>
          <a:p>
            <a:pPr marL="0" indent="0">
              <a:buNone/>
            </a:pPr>
            <a:endParaRPr lang="en-AU" sz="2000" dirty="0"/>
          </a:p>
          <a:p>
            <a:r>
              <a:rPr lang="en-AU" sz="3200" dirty="0"/>
              <a:t>Monthly</a:t>
            </a:r>
          </a:p>
          <a:p>
            <a:r>
              <a:rPr lang="en-AU" sz="3200" dirty="0"/>
              <a:t>Weekly </a:t>
            </a:r>
          </a:p>
          <a:p>
            <a:r>
              <a:rPr lang="en-AU" sz="3200" dirty="0"/>
              <a:t>Daily</a:t>
            </a:r>
          </a:p>
          <a:p>
            <a:pPr marL="0" indent="0">
              <a:buNone/>
            </a:pPr>
            <a:r>
              <a:rPr lang="en-AU" sz="3200" dirty="0"/>
              <a:t>Agree on them.</a:t>
            </a:r>
          </a:p>
          <a:p>
            <a:pPr marL="0" indent="0">
              <a:buNone/>
            </a:pPr>
            <a:endParaRPr lang="en-AU" sz="3200" dirty="0"/>
          </a:p>
          <a:p>
            <a:pPr marL="0" indent="0">
              <a:buNone/>
            </a:pPr>
            <a:r>
              <a:rPr lang="en-AU" sz="3200" dirty="0"/>
              <a:t>Link incentives if applicable.</a:t>
            </a:r>
          </a:p>
          <a:p>
            <a:pPr marL="0" indent="0">
              <a:buNone/>
            </a:pPr>
            <a:endParaRPr lang="en-AU" sz="3200" dirty="0"/>
          </a:p>
          <a:p>
            <a:pPr marL="0" indent="0">
              <a:buNone/>
            </a:pPr>
            <a:r>
              <a:rPr lang="en-AU" sz="3200" dirty="0"/>
              <a:t>Agreed targets become non negotiable.</a:t>
            </a:r>
          </a:p>
          <a:p>
            <a:pPr marL="0" indent="0">
              <a:buNone/>
            </a:pPr>
            <a:endParaRPr lang="en-AU" sz="3200" dirty="0"/>
          </a:p>
          <a:p>
            <a:pPr marL="0" indent="0">
              <a:buNone/>
            </a:pPr>
            <a:r>
              <a:rPr lang="en-AU" sz="3200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6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25D45-011F-2A4B-B183-E027A471F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management ball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D3677-A5CF-1449-827B-DBDF4538BD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7" y="1051393"/>
            <a:ext cx="8639584" cy="5735905"/>
          </a:xfrm>
        </p:spPr>
      </p:pic>
    </p:spTree>
    <p:extLst>
      <p:ext uri="{BB962C8B-B14F-4D97-AF65-F5344CB8AC3E}">
        <p14:creationId xmlns:p14="http://schemas.microsoft.com/office/powerpoint/2010/main" val="2920955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CC573F-AFDC-DD48-89B5-BCC294C81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management ball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75A13-158D-7045-86DB-7799B9C138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Make available all of the tools, training and support that your m/ship consultants will need to be successful.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Training and development is of course on going but getting your membership consultant off to a good start is vital.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If your membership consultants don’t get a taste of success you may find yourself recruiting again soon.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39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4413D-18BA-624C-9683-CDCE27C9D3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management ball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1284A-1F66-D442-A2EE-59CFB79233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32" y="1052736"/>
            <a:ext cx="8495701" cy="5587263"/>
          </a:xfrm>
        </p:spPr>
      </p:pic>
    </p:spTree>
    <p:extLst>
      <p:ext uri="{BB962C8B-B14F-4D97-AF65-F5344CB8AC3E}">
        <p14:creationId xmlns:p14="http://schemas.microsoft.com/office/powerpoint/2010/main" val="340656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29605E-1FCB-4EC2-83ED-17501541C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Todays webinar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4329B-3F21-400A-8A85-E69767395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496" y="1052736"/>
            <a:ext cx="10959008" cy="4525963"/>
          </a:xfrm>
        </p:spPr>
        <p:txBody>
          <a:bodyPr/>
          <a:lstStyle/>
          <a:p>
            <a:pPr marL="0" indent="0" algn="ctr">
              <a:buNone/>
            </a:pPr>
            <a:endParaRPr lang="en-AU" sz="3200" dirty="0"/>
          </a:p>
          <a:p>
            <a:pPr marL="0" indent="0" algn="ctr">
              <a:buNone/>
            </a:pPr>
            <a:r>
              <a:rPr lang="en-AU" sz="3200" dirty="0"/>
              <a:t>After todays webinar you may wish to re visit the webinar:</a:t>
            </a:r>
          </a:p>
          <a:p>
            <a:pPr marL="0" indent="0" algn="ctr">
              <a:buNone/>
            </a:pPr>
            <a:r>
              <a:rPr lang="en-AU" sz="3200" dirty="0"/>
              <a:t>Back to basics - sales</a:t>
            </a:r>
          </a:p>
          <a:p>
            <a:pPr marL="0" indent="0" algn="ctr">
              <a:buNone/>
            </a:pPr>
            <a:endParaRPr lang="en-AU" sz="3200" dirty="0"/>
          </a:p>
          <a:p>
            <a:pPr marL="0" indent="0" algn="ctr">
              <a:buNone/>
            </a:pPr>
            <a:r>
              <a:rPr lang="en-AU" sz="3200" dirty="0"/>
              <a:t>A one hour training session designed to help create a strong sales management platform in your club, resulting in strong sales outcomes.</a:t>
            </a:r>
          </a:p>
          <a:p>
            <a:pPr marL="0" indent="0" algn="ctr">
              <a:buNone/>
            </a:pPr>
            <a:endParaRPr lang="en-AU" sz="3200" dirty="0"/>
          </a:p>
          <a:p>
            <a:pPr marL="0" indent="0" algn="ctr">
              <a:buNone/>
            </a:pPr>
            <a:endParaRPr lang="en-AU" sz="3200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903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D75C19-9DE2-9946-8E96-6C6F1B30CA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 some freedom..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37F47-3AA8-7046-A363-87A0873BE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496" y="1934658"/>
            <a:ext cx="10959008" cy="4525963"/>
          </a:xfrm>
        </p:spPr>
        <p:txBody>
          <a:bodyPr/>
          <a:lstStyle/>
          <a:p>
            <a:r>
              <a:rPr lang="en-AU" dirty="0"/>
              <a:t>Allow your MC’s to do their job </a:t>
            </a:r>
            <a:r>
              <a:rPr lang="en-AU" dirty="0">
                <a:sym typeface="Wingdings" pitchFamily="2" charset="2"/>
              </a:rPr>
              <a:t>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r>
              <a:rPr lang="en-AU" dirty="0"/>
              <a:t>Assist them with time management as they will need all rostered hours to exceed target.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14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21BFA9-B936-2E4E-84CE-A62E4F208A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management ball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654E3-18AC-BA4D-878D-1955014850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10" y="1178351"/>
            <a:ext cx="8210796" cy="5679649"/>
          </a:xfrm>
        </p:spPr>
      </p:pic>
    </p:spTree>
    <p:extLst>
      <p:ext uri="{BB962C8B-B14F-4D97-AF65-F5344CB8AC3E}">
        <p14:creationId xmlns:p14="http://schemas.microsoft.com/office/powerpoint/2010/main" val="1521225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76EB-8DDD-0F4A-ACA1-DBB9C3A8B7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management ball 6 -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928C8-BD9D-E049-BAC5-D309B2006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496" y="1680134"/>
            <a:ext cx="10959008" cy="4525963"/>
          </a:xfrm>
        </p:spPr>
        <p:txBody>
          <a:bodyPr/>
          <a:lstStyle/>
          <a:p>
            <a:r>
              <a:rPr lang="en-AU" dirty="0"/>
              <a:t> Daily shift slips.</a:t>
            </a:r>
          </a:p>
          <a:p>
            <a:r>
              <a:rPr lang="en-AU" dirty="0"/>
              <a:t> Sales whiteboard</a:t>
            </a:r>
          </a:p>
          <a:p>
            <a:r>
              <a:rPr lang="en-AU" dirty="0"/>
              <a:t>  Qlik</a:t>
            </a:r>
          </a:p>
          <a:p>
            <a:r>
              <a:rPr lang="en-AU" dirty="0"/>
              <a:t> What’s Ap or  messenger  group?</a:t>
            </a:r>
          </a:p>
          <a:p>
            <a:pPr marL="0" indent="0">
              <a:buNone/>
            </a:pP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9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76EB-8DDD-0F4A-ACA1-DBB9C3A8B7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Daily shift slip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834DA-9167-A94E-988C-FBBB3769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78" y="1288803"/>
            <a:ext cx="7157281" cy="530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13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76EB-8DDD-0F4A-ACA1-DBB9C3A8B7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-75415"/>
            <a:ext cx="12192000" cy="1052736"/>
          </a:xfrm>
        </p:spPr>
        <p:txBody>
          <a:bodyPr/>
          <a:lstStyle/>
          <a:p>
            <a:r>
              <a:rPr lang="en-US" dirty="0"/>
              <a:t>Sales whiteboard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22EE8-10DF-B34F-BD0C-4E711D408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36" y="1136467"/>
            <a:ext cx="10071301" cy="56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79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76EB-8DDD-0F4A-ACA1-DBB9C3A8B7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Qlik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3267C-0401-504F-AD29-0DB04E6E2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64" y="1052736"/>
            <a:ext cx="6702458" cy="5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AD80EA-F872-4C43-86EF-9A0FFB263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KPI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78C01-1962-6149-B992-54A57F67C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5819"/>
            <a:ext cx="12192000" cy="11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4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D6850-3719-A943-9DC9-5D9D23A9F9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KPI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DA16B-545A-974D-BE57-E0630651E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98" y="1206631"/>
            <a:ext cx="8610606" cy="54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E3D5D3-351D-2641-9CC3-FC7BDEEE4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KPI staff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99978-93E9-C543-8D20-4F31D132D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253"/>
            <a:ext cx="12192000" cy="37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3FF42-28B0-0946-887D-5526BEC6AC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What’s AP or messenger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DCB25-601F-5F4D-8176-149AAEB461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for that final layer of accountability.</a:t>
            </a:r>
          </a:p>
          <a:p>
            <a:pPr marL="0" indent="0">
              <a:buNone/>
            </a:pPr>
            <a:r>
              <a:rPr lang="en-US" dirty="0"/>
              <a:t>Sales specific.</a:t>
            </a:r>
          </a:p>
        </p:txBody>
      </p:sp>
    </p:spTree>
    <p:extLst>
      <p:ext uri="{BB962C8B-B14F-4D97-AF65-F5344CB8AC3E}">
        <p14:creationId xmlns:p14="http://schemas.microsoft.com/office/powerpoint/2010/main" val="120434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29605E-1FCB-4EC2-83ED-17501541C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What is sales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4329B-3F21-400A-8A85-E69767395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496" y="741329"/>
            <a:ext cx="10959008" cy="5720431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process that assists in ensuring sales targets are achieved consistently and effectively.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Are you up to the challenge?</a:t>
            </a:r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286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DB19EB-6F55-0440-A19F-B9B7BF9D5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management ball 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C2F38-29E2-A843-83CB-6DD1CA9CD8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71" y="1341438"/>
            <a:ext cx="6658771" cy="4525962"/>
          </a:xfrm>
        </p:spPr>
      </p:pic>
    </p:spTree>
    <p:extLst>
      <p:ext uri="{BB962C8B-B14F-4D97-AF65-F5344CB8AC3E}">
        <p14:creationId xmlns:p14="http://schemas.microsoft.com/office/powerpoint/2010/main" val="1049551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3D5DD-479B-EA4E-B6D6-0A9BA1A1F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Daily one on 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72DD-AC13-1442-8ABA-8C19BE0B2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496" y="1972365"/>
            <a:ext cx="10959008" cy="4525963"/>
          </a:xfrm>
        </p:spPr>
        <p:txBody>
          <a:bodyPr/>
          <a:lstStyle/>
          <a:p>
            <a:r>
              <a:rPr lang="en-AU" dirty="0"/>
              <a:t>Daily one on ones at the beginning of each shift.</a:t>
            </a:r>
          </a:p>
          <a:p>
            <a:r>
              <a:rPr lang="en-AU" dirty="0"/>
              <a:t>Revise yesterday.</a:t>
            </a:r>
          </a:p>
          <a:p>
            <a:r>
              <a:rPr lang="en-AU" dirty="0"/>
              <a:t>Review todays plan.</a:t>
            </a:r>
          </a:p>
          <a:p>
            <a:r>
              <a:rPr lang="en-AU" dirty="0"/>
              <a:t>Train and support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85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3D5DD-479B-EA4E-B6D6-0A9BA1A1F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Daily one on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B970E-9929-304F-8382-CC0772B0E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02" y="1131216"/>
            <a:ext cx="4071681" cy="55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3D5DD-479B-EA4E-B6D6-0A9BA1A1F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Training and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72DD-AC13-1442-8ABA-8C19BE0B2D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6600" dirty="0"/>
              <a:t>                 </a:t>
            </a:r>
          </a:p>
          <a:p>
            <a:pPr marL="0" indent="0">
              <a:buNone/>
            </a:pPr>
            <a:r>
              <a:rPr lang="en-AU" sz="6600" dirty="0"/>
              <a:t>                   ALWAYS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E85DB4-E193-BD4E-B369-E6AC464ED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You’ll need a plan…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74F41-D851-7F46-B5E9-FD8E8BF143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42" y="1052736"/>
            <a:ext cx="9187641" cy="5805264"/>
          </a:xfrm>
        </p:spPr>
      </p:pic>
    </p:spTree>
    <p:extLst>
      <p:ext uri="{BB962C8B-B14F-4D97-AF65-F5344CB8AC3E}">
        <p14:creationId xmlns:p14="http://schemas.microsoft.com/office/powerpoint/2010/main" val="3344905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6B1D4D-938D-2245-BC83-8B7F8301B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Good luck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9000-DA2E-8A46-8C94-FDAF32F610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Identify YOUR strengths and continue to improve these.</a:t>
            </a:r>
          </a:p>
          <a:p>
            <a:pPr marL="0" indent="0">
              <a:buNone/>
            </a:pPr>
            <a:r>
              <a:rPr lang="en-US" dirty="0"/>
              <a:t>Identify YOUR challenges and implement a strategy to fill the gaps and improve.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Call me any time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Belinda Amis Wheaton</a:t>
            </a:r>
          </a:p>
          <a:p>
            <a:pPr marL="0" indent="0">
              <a:buNone/>
            </a:pPr>
            <a:r>
              <a:rPr lang="en-US" dirty="0"/>
              <a:t>0433 100 929</a:t>
            </a:r>
          </a:p>
          <a:p>
            <a:pPr marL="0" indent="0">
              <a:buNone/>
            </a:pPr>
            <a:r>
              <a:rPr lang="en-US" dirty="0"/>
              <a:t>belinda.amis@fernwoodfitness.com.au</a:t>
            </a:r>
          </a:p>
        </p:txBody>
      </p:sp>
    </p:spTree>
    <p:extLst>
      <p:ext uri="{BB962C8B-B14F-4D97-AF65-F5344CB8AC3E}">
        <p14:creationId xmlns:p14="http://schemas.microsoft.com/office/powerpoint/2010/main" val="74510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29605E-1FCB-4EC2-83ED-17501541C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Who is the sales manager in your club?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4329B-3F21-400A-8A85-E69767395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496" y="741329"/>
            <a:ext cx="10959008" cy="5720431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Who wears the sales managers hat?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Who is </a:t>
            </a:r>
            <a:r>
              <a:rPr lang="en-AU" b="1" dirty="0"/>
              <a:t>accountable?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One person? Two people?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Simplifying the amount of “sales manager” hats reduces mixed messages.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Does everyone in your club know who the sales manager is?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346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E9CA0A-00B8-421D-8E99-9900E263EE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sz="3600" dirty="0"/>
              <a:t>Ultimately, a sales manager is judged on sales outcomes!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87C8-C8AE-4D3F-8DFC-697EAE1F4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505361"/>
            <a:ext cx="10959008" cy="5352639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If the team are performing, the sales manager is accountable.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If the team are not performing, the sales manager is accountable.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803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E9CA0A-00B8-421D-8E99-9900E263EE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/>
            <a:r>
              <a:rPr lang="en-AU" sz="3600" dirty="0"/>
              <a:t>     You CAN’T do everything your self.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87C8-C8AE-4D3F-8DFC-697EAE1F4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505361"/>
            <a:ext cx="10959008" cy="5352639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Being a successful leader in this area, involves training your team to perform sales tasks as well or </a:t>
            </a:r>
            <a:r>
              <a:rPr lang="en-AU" b="1" dirty="0"/>
              <a:t>even better than yourself!!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210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E85DB4-E193-BD4E-B369-E6AC464ED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You’ll need a plan…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74F41-D851-7F46-B5E9-FD8E8BF143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42" y="1052736"/>
            <a:ext cx="9187641" cy="5805264"/>
          </a:xfrm>
        </p:spPr>
      </p:pic>
    </p:spTree>
    <p:extLst>
      <p:ext uri="{BB962C8B-B14F-4D97-AF65-F5344CB8AC3E}">
        <p14:creationId xmlns:p14="http://schemas.microsoft.com/office/powerpoint/2010/main" val="158507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51B9E-1B63-9041-A31B-A413873C1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 management ball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D0C47-3660-704F-BD97-134FFC57B9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76" y="1052736"/>
            <a:ext cx="8636931" cy="5649722"/>
          </a:xfrm>
        </p:spPr>
      </p:pic>
    </p:spTree>
    <p:extLst>
      <p:ext uri="{BB962C8B-B14F-4D97-AF65-F5344CB8AC3E}">
        <p14:creationId xmlns:p14="http://schemas.microsoft.com/office/powerpoint/2010/main" val="265653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B18478-B4DB-ED4B-AF00-8416BA89FE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Sales ball no.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F2E1-9871-4248-954A-182F3CAD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496" y="1052736"/>
            <a:ext cx="10959008" cy="5587932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Sales managers are always recruiting, EVEN when they have a full team.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If you were to lose a team member mid month, achieving target would more than likely be impacted unless you can replace the hours and skill quickly.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06857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REPORT February 2011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6062"/>
      </a:hlink>
      <a:folHlink>
        <a:srgbClr val="800080"/>
      </a:folHlink>
    </a:clrScheme>
    <a:fontScheme name="Custom 1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8CD4106AAEC46BA8A7C14158394C2" ma:contentTypeVersion="17" ma:contentTypeDescription="Create a new document." ma:contentTypeScope="" ma:versionID="6ff35fb625cdba4342ac34d6d9286f49">
  <xsd:schema xmlns:xsd="http://www.w3.org/2001/XMLSchema" xmlns:xs="http://www.w3.org/2001/XMLSchema" xmlns:p="http://schemas.microsoft.com/office/2006/metadata/properties" xmlns:ns2="acfaf285-eab0-40ed-91d4-c3b5a139516d" xmlns:ns3="08037c2b-8471-4b6c-96d3-4620c393335a" targetNamespace="http://schemas.microsoft.com/office/2006/metadata/properties" ma:root="true" ma:fieldsID="a7950c5ad817263078f8e4258e474e17" ns2:_="" ns3:_="">
    <xsd:import namespace="acfaf285-eab0-40ed-91d4-c3b5a139516d"/>
    <xsd:import namespace="08037c2b-8471-4b6c-96d3-4620c39333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af285-eab0-40ed-91d4-c3b5a1395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61e4027-e16d-45d1-a889-a519802bfd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037c2b-8471-4b6c-96d3-4620c393335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5ca3d11-8959-469d-ab1d-aa265c59da78}" ma:internalName="TaxCatchAll" ma:showField="CatchAllData" ma:web="08037c2b-8471-4b6c-96d3-4620c393335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8037c2b-8471-4b6c-96d3-4620c393335a">
      <UserInfo>
        <DisplayName/>
        <AccountId xsi:nil="true"/>
        <AccountType/>
      </UserInfo>
    </SharedWithUsers>
    <TaxCatchAll xmlns="08037c2b-8471-4b6c-96d3-4620c393335a" xsi:nil="true"/>
    <lcf76f155ced4ddcb4097134ff3c332f xmlns="acfaf285-eab0-40ed-91d4-c3b5a139516d">
      <Terms xmlns="http://schemas.microsoft.com/office/infopath/2007/PartnerControls"/>
    </lcf76f155ced4ddcb4097134ff3c332f>
    <MediaLengthInSeconds xmlns="acfaf285-eab0-40ed-91d4-c3b5a139516d" xsi:nil="true"/>
  </documentManagement>
</p:properties>
</file>

<file path=customXml/itemProps1.xml><?xml version="1.0" encoding="utf-8"?>
<ds:datastoreItem xmlns:ds="http://schemas.openxmlformats.org/officeDocument/2006/customXml" ds:itemID="{6F20F197-1C84-47CB-9449-8F5E26751C1C}"/>
</file>

<file path=customXml/itemProps2.xml><?xml version="1.0" encoding="utf-8"?>
<ds:datastoreItem xmlns:ds="http://schemas.openxmlformats.org/officeDocument/2006/customXml" ds:itemID="{061C3E5E-31E3-4A54-A16F-AB27009951FB}"/>
</file>

<file path=customXml/itemProps3.xml><?xml version="1.0" encoding="utf-8"?>
<ds:datastoreItem xmlns:ds="http://schemas.openxmlformats.org/officeDocument/2006/customXml" ds:itemID="{13D7EF22-C90B-4EBA-88BA-7ECCD6B3C198}"/>
</file>

<file path=docProps/app.xml><?xml version="1.0" encoding="utf-8"?>
<Properties xmlns="http://schemas.openxmlformats.org/officeDocument/2006/extended-properties" xmlns:vt="http://schemas.openxmlformats.org/officeDocument/2006/docPropsVTypes">
  <TotalTime>13278</TotalTime>
  <Words>687</Words>
  <Application>Microsoft Macintosh PowerPoint</Application>
  <PresentationFormat>Widescreen</PresentationFormat>
  <Paragraphs>151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 Unicode MS</vt:lpstr>
      <vt:lpstr>Arial</vt:lpstr>
      <vt:lpstr>Calibri</vt:lpstr>
      <vt:lpstr>MARKETING REPORT February 2011</vt:lpstr>
      <vt:lpstr>   Back to basics   Sales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Talkbox</dc:title>
  <dc:creator>Lisa O'Brien</dc:creator>
  <cp:lastModifiedBy>Grant Wheaton</cp:lastModifiedBy>
  <cp:revision>232</cp:revision>
  <cp:lastPrinted>2020-09-01T05:16:30Z</cp:lastPrinted>
  <dcterms:created xsi:type="dcterms:W3CDTF">2017-06-20T02:26:09Z</dcterms:created>
  <dcterms:modified xsi:type="dcterms:W3CDTF">2020-09-02T04:16:30Z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0x0101001D48CD4106AAEC46BA8A7C14158394C2</vt:lpwstr>
  </property>
  <property fmtid="{D5CDD505-2E9C-101B-9397-08002B2CF9AE}" pid="3" name="Order">
    <vt:r8>543900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